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92" r:id="rId12"/>
    <p:sldId id="293" r:id="rId13"/>
    <p:sldId id="276" r:id="rId14"/>
    <p:sldId id="277" r:id="rId15"/>
    <p:sldId id="278" r:id="rId16"/>
    <p:sldId id="294" r:id="rId17"/>
    <p:sldId id="295" r:id="rId18"/>
    <p:sldId id="296" r:id="rId19"/>
    <p:sldId id="29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98" r:id="rId28"/>
    <p:sldId id="287" r:id="rId29"/>
    <p:sldId id="299" r:id="rId30"/>
    <p:sldId id="288" r:id="rId31"/>
    <p:sldId id="289" r:id="rId32"/>
    <p:sldId id="290" r:id="rId33"/>
    <p:sldId id="291" r:id="rId34"/>
    <p:sldId id="300" r:id="rId35"/>
    <p:sldId id="301" r:id="rId36"/>
    <p:sldId id="302" r:id="rId37"/>
    <p:sldId id="303" r:id="rId38"/>
    <p:sldId id="304" r:id="rId39"/>
  </p:sldIdLst>
  <p:sldSz cx="9144000" cy="6858000" type="screen4x3"/>
  <p:notesSz cx="7077075" cy="9363075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304F17-7E3C-48C8-9BF5-50C18769771F}" v="39" dt="2019-10-01T02:04:10.7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7A3E-625E-46DA-B9B9-5EA2D07FE42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57200" y="8382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600" dirty="0">
                <a:solidFill>
                  <a:srgbClr val="C12030"/>
                </a:solidFill>
                <a:latin typeface="Helvetica CE" charset="0"/>
                <a:cs typeface="Helvetica CE" charset="0"/>
              </a:rPr>
              <a:t>Headline </a:t>
            </a:r>
            <a:r>
              <a:rPr lang="en-US" sz="3600" dirty="0" err="1">
                <a:solidFill>
                  <a:srgbClr val="C12030"/>
                </a:solidFill>
                <a:latin typeface="Helvetica CE" charset="0"/>
                <a:cs typeface="Helvetica CE" charset="0"/>
              </a:rPr>
              <a:t>Lorem</a:t>
            </a:r>
            <a:r>
              <a:rPr lang="en-US" sz="3600" dirty="0">
                <a:solidFill>
                  <a:srgbClr val="C12030"/>
                </a:solidFill>
                <a:latin typeface="Helvetica CE" charset="0"/>
                <a:cs typeface="Helvetica CE" charset="0"/>
              </a:rPr>
              <a:t> </a:t>
            </a:r>
            <a:r>
              <a:rPr lang="en-US" sz="3600" dirty="0" err="1">
                <a:solidFill>
                  <a:srgbClr val="C12030"/>
                </a:solidFill>
                <a:latin typeface="Helvetica CE" charset="0"/>
                <a:cs typeface="Helvetica CE" charset="0"/>
              </a:rPr>
              <a:t>Ipsum</a:t>
            </a:r>
            <a:br>
              <a:rPr lang="en-US" sz="3600" dirty="0">
                <a:solidFill>
                  <a:srgbClr val="C12030"/>
                </a:solidFill>
                <a:latin typeface="Helvetica CE" charset="0"/>
                <a:cs typeface="Helvetica CE" charset="0"/>
              </a:rPr>
            </a:br>
            <a:br>
              <a:rPr lang="en-US" sz="3600" dirty="0">
                <a:latin typeface="Helvetica CE" charset="0"/>
                <a:cs typeface="Helvetica CE" charset="0"/>
              </a:rPr>
            </a:br>
            <a:endParaRPr lang="en-US" sz="3600" dirty="0">
              <a:solidFill>
                <a:srgbClr val="C12030"/>
              </a:solidFill>
              <a:latin typeface="Helvetica CE" charset="0"/>
              <a:cs typeface="Helvetica CE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1EEC4-EF9E-48E7-9416-FAF69AA7BB5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1600200"/>
            <a:ext cx="822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dirty="0">
                <a:latin typeface="ITC New Baskerville Roman" charset="0"/>
              </a:rPr>
              <a:t>Body content.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1CF1B-7A19-4D76-B738-0C4233A30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34BBA-7BA9-4760-8CFA-94276150B42B}" type="datetimeFigureOut">
              <a:rPr lang="en-US" altLang="en-US"/>
              <a:pPr>
                <a:defRPr/>
              </a:pPr>
              <a:t>10/2/2019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34C1A-9301-46B1-9795-9738AC08E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296C3-B57A-4876-85FF-1C3E7F25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C7997-9BC0-455D-81B8-AD239ABDC3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11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title.png">
            <a:extLst>
              <a:ext uri="{FF2B5EF4-FFF2-40B4-BE49-F238E27FC236}">
                <a16:creationId xmlns:a16="http://schemas.microsoft.com/office/drawing/2014/main" id="{07980FD0-4E48-44D0-8B8F-1F20886618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 descr="title.png">
            <a:extLst>
              <a:ext uri="{FF2B5EF4-FFF2-40B4-BE49-F238E27FC236}">
                <a16:creationId xmlns:a16="http://schemas.microsoft.com/office/drawing/2014/main" id="{86CCD8E8-D429-4CC8-8B21-5E21919EF9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338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0CB1E-DE23-48B0-8891-676AE6C74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9C7C2A-4452-470C-B05D-1947F60ED374}" type="datetimeFigureOut">
              <a:rPr lang="en-US" altLang="en-US"/>
              <a:pPr>
                <a:defRPr/>
              </a:pPr>
              <a:t>10/2/2019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FEAA4-7471-4ECC-8ABC-E06193215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E0401-DADB-4495-BD06-C5A66A33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D5274-C37D-4FA7-B070-16853133CF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6175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0"/>
            <a:ext cx="8229600" cy="1304421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4366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1E458-7C10-46CA-8C76-D71C58AF7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F8926-D139-443E-A18E-F88F4076C497}" type="datetimeFigureOut">
              <a:rPr lang="en-US" altLang="en-US"/>
              <a:pPr>
                <a:defRPr/>
              </a:pPr>
              <a:t>10/2/2019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663DB-987D-4519-9A22-F5CBFC687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E77D7-0259-496C-93F7-E7E680A9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7ABE3-2913-46B3-AD30-241787D606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9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7A7B799-544D-4D9D-AC1D-F532A3045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39DE30-1467-433B-B9B7-D71EBE54A1EA}" type="datetimeFigureOut">
              <a:rPr lang="en-US" altLang="en-US"/>
              <a:pPr>
                <a:defRPr/>
              </a:pPr>
              <a:t>10/2/2019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96C7F1C-8B6E-4E4A-9F8E-59D413D78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7535EB1-CA13-4339-BE59-5CFF4644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26A74-63BB-4C04-B4E3-57A438FEFC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4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7F1DD2D-C3FF-4618-85F2-ED6616A9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E51AF-B312-4196-B745-81E0C6482C86}" type="datetimeFigureOut">
              <a:rPr lang="en-US" altLang="en-US"/>
              <a:pPr>
                <a:defRPr/>
              </a:pPr>
              <a:t>10/2/2019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37F443A-A39D-4C79-BE10-1CE4CE9A5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7043620-7F1E-4810-A1B5-0AE1B0F9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80961A-FB73-4B12-8566-0FBDE5E0DB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9074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162"/>
            <a:ext cx="8229600" cy="960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9DEFD55-902A-4F86-B977-B708FA919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67C20-4371-42FA-BF0E-0D90E6515371}" type="datetimeFigureOut">
              <a:rPr lang="en-US" altLang="en-US"/>
              <a:pPr>
                <a:defRPr/>
              </a:pPr>
              <a:t>10/2/2019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A87255-A907-46DB-979D-9A4547520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3C70306-23BB-459A-B525-03E9F1825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64973-8E9D-43B4-BD34-0C7CF217CB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6007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C1DFA67-2EEF-495F-B945-BDE0567E1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677255-E2EE-4DA2-8EF4-47C887F9EDEF}" type="datetimeFigureOut">
              <a:rPr lang="en-US" altLang="en-US"/>
              <a:pPr>
                <a:defRPr/>
              </a:pPr>
              <a:t>10/2/2019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9BCD89E-28AD-4913-BE63-05FF622D3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319B379-AD2C-45A4-AC20-E4BBB36A6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78AF01-C645-4833-9DA9-7839DB6D09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5484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6731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859FE71-AA1F-4851-A575-C20D81494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84015-8B87-4028-B02A-72523449B23C}" type="datetimeFigureOut">
              <a:rPr lang="en-US" altLang="en-US"/>
              <a:pPr>
                <a:defRPr/>
              </a:pPr>
              <a:t>10/2/2019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ABD255C-9A3E-4161-86D5-6106D61A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7444C5D-2C23-4FBA-A46B-1CDAE363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06D98C-1925-4875-934F-D8C007E5E2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9084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8199"/>
            <a:ext cx="5486400" cy="38893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61FE491-B638-4358-B409-891AC11BD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18170-0D04-4E74-8FE4-BF4AAAFCADA2}" type="datetimeFigureOut">
              <a:rPr lang="en-US" altLang="en-US"/>
              <a:pPr>
                <a:defRPr/>
              </a:pPr>
              <a:t>10/2/2019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909ABD0-B7F7-46AB-BD87-3988E3CBD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1BA2EC8-AB9D-4449-8B5B-213E8320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F1BADF-24C5-41E6-97D5-734D44707B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127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C30348FD-4D80-4F32-961F-89313A0C9C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F9AC0-852C-4F93-BCA3-84ABEF96F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F173A6E-F3FF-421F-B462-60570BAAAAF4}" type="datetimeFigureOut">
              <a:rPr lang="en-US" altLang="en-US"/>
              <a:pPr>
                <a:defRPr/>
              </a:pPr>
              <a:t>10/2/2019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F6D0C-5A72-4A18-80DF-A8E462633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4B493-0423-4BC0-98BF-348E07422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2888871-744A-4D81-9FDF-0E62360D2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Title Placeholder 1">
            <a:extLst>
              <a:ext uri="{FF2B5EF4-FFF2-40B4-BE49-F238E27FC236}">
                <a16:creationId xmlns:a16="http://schemas.microsoft.com/office/drawing/2014/main" id="{5770BC5D-0A30-4EF4-9939-ED962BD738A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1031" name="Picture 1" descr="red_neu_logo.png">
            <a:extLst>
              <a:ext uri="{FF2B5EF4-FFF2-40B4-BE49-F238E27FC236}">
                <a16:creationId xmlns:a16="http://schemas.microsoft.com/office/drawing/2014/main" id="{045D4AE8-B1CB-4A20-9BAB-68FB8745647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638"/>
            <a:ext cx="27432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278A71-CB09-413F-8907-CEE7DF563B0F}"/>
              </a:ext>
            </a:extLst>
          </p:cNvPr>
          <p:cNvCxnSpPr/>
          <p:nvPr userDrawn="1"/>
        </p:nvCxnSpPr>
        <p:spPr>
          <a:xfrm>
            <a:off x="457200" y="609600"/>
            <a:ext cx="82296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1" r:id="rId10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C12030"/>
          </a:solidFill>
          <a:latin typeface="Helvetica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600">
          <a:solidFill>
            <a:srgbClr val="C12030"/>
          </a:solidFill>
          <a:latin typeface="Helvetica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Helvetica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Helvetica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2">
            <a:extLst>
              <a:ext uri="{FF2B5EF4-FFF2-40B4-BE49-F238E27FC236}">
                <a16:creationId xmlns:a16="http://schemas.microsoft.com/office/drawing/2014/main" id="{83E0213C-12D1-4F4F-BE52-579F9E45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8229600" cy="762000"/>
          </a:xfrm>
        </p:spPr>
        <p:txBody>
          <a:bodyPr/>
          <a:lstStyle/>
          <a:p>
            <a:r>
              <a:rPr lang="en-US" altLang="en-US" sz="6000" dirty="0">
                <a:ea typeface="ＭＳ Ｐゴシック"/>
              </a:rPr>
              <a:t>Week 2 Material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C09EFC-CFE9-4A0D-92DE-5FCC31B40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Graphs –</a:t>
            </a:r>
            <a:r>
              <a:rPr lang="en-US" sz="2400" b="1" dirty="0">
                <a:solidFill>
                  <a:schemeClr val="tx2"/>
                </a:solidFill>
              </a:rPr>
              <a:t> Stacked bar charts – </a:t>
            </a:r>
            <a:r>
              <a:rPr lang="en-US" sz="2400" dirty="0"/>
              <a:t>Designed for comparison</a:t>
            </a:r>
            <a:endParaRPr lang="en-US" sz="24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2B6C9-CD31-40F0-AC1F-5E9AD5804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Choosing the effective visual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6FC55-32D1-4E1B-9417-4D3F9CE3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65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C09EFC-CFE9-4A0D-92DE-5FCC31B40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Graphs –</a:t>
            </a:r>
            <a:r>
              <a:rPr lang="en-US" sz="2400" b="1" dirty="0">
                <a:solidFill>
                  <a:schemeClr val="tx2"/>
                </a:solidFill>
              </a:rPr>
              <a:t> Horizontal bars – </a:t>
            </a:r>
            <a:r>
              <a:rPr lang="en-US" sz="2400" dirty="0"/>
              <a:t>Good for ranking</a:t>
            </a:r>
            <a:endParaRPr lang="en-US" sz="24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2B6C9-CD31-40F0-AC1F-5E9AD5804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Choosing the effective 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E287A-5735-49DA-9658-C37F029C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2649"/>
            <a:ext cx="9067800" cy="27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37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C09EFC-CFE9-4A0D-92DE-5FCC31B40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Graphs –</a:t>
            </a:r>
            <a:r>
              <a:rPr lang="en-US" sz="2400" b="1" dirty="0">
                <a:solidFill>
                  <a:schemeClr val="tx2"/>
                </a:solidFill>
              </a:rPr>
              <a:t> Stacked Horizontal bars – T</a:t>
            </a:r>
            <a:r>
              <a:rPr lang="en-US" sz="2400" dirty="0"/>
              <a:t>otal across </a:t>
            </a:r>
            <a:endParaRPr lang="en-US" sz="24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2B6C9-CD31-40F0-AC1F-5E9AD5804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Choosing the effective visual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33C0D-1910-4C8A-A76E-0D030597E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497870"/>
            <a:ext cx="7543800" cy="417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87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C09EFC-CFE9-4A0D-92DE-5FCC31B40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Graphs –</a:t>
            </a:r>
            <a:r>
              <a:rPr lang="en-US" sz="2400" b="1" dirty="0">
                <a:solidFill>
                  <a:schemeClr val="tx2"/>
                </a:solidFill>
              </a:rPr>
              <a:t> Waterfall charts - </a:t>
            </a:r>
            <a:r>
              <a:rPr lang="en-US" sz="2400" dirty="0"/>
              <a:t>attribution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2B6C9-CD31-40F0-AC1F-5E9AD5804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Choosing the effective 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A1272-77A8-4316-B120-912C04EA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09800"/>
            <a:ext cx="6629400" cy="445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5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C09EFC-CFE9-4A0D-92DE-5FCC31B40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avoid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Pie charts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3D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Secondary Y-axes</a:t>
            </a:r>
          </a:p>
          <a:p>
            <a:pPr marL="457200" lvl="1" indent="0">
              <a:buNone/>
            </a:pP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2B6C9-CD31-40F0-AC1F-5E9AD5804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Choosing the effective visual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AC92B-A854-42EC-B97F-0C73BBE5D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276600"/>
            <a:ext cx="6705600" cy="34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82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49A096-759F-4516-AC6A-59F22AB02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Clutter – </a:t>
            </a:r>
            <a:r>
              <a:rPr lang="en-US" dirty="0"/>
              <a:t>visual elements that take place but do not enhance understanding</a:t>
            </a:r>
          </a:p>
          <a:p>
            <a:r>
              <a:rPr lang="en-US" dirty="0">
                <a:solidFill>
                  <a:schemeClr val="tx2"/>
                </a:solidFill>
              </a:rPr>
              <a:t>Cognitive load – </a:t>
            </a:r>
            <a:r>
              <a:rPr lang="en-US" dirty="0"/>
              <a:t>effort that is required to learn new information</a:t>
            </a:r>
          </a:p>
          <a:p>
            <a:r>
              <a:rPr lang="en-US" dirty="0">
                <a:solidFill>
                  <a:schemeClr val="tx2"/>
                </a:solidFill>
              </a:rPr>
              <a:t>Extraneous cognitive load – </a:t>
            </a:r>
            <a:r>
              <a:rPr lang="en-US" dirty="0"/>
              <a:t>processing that takes up mental resources but does not help the audience</a:t>
            </a: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Clutter is your enemy</a:t>
            </a:r>
          </a:p>
        </p:txBody>
      </p:sp>
    </p:spTree>
    <p:extLst>
      <p:ext uri="{BB962C8B-B14F-4D97-AF65-F5344CB8AC3E}">
        <p14:creationId xmlns:p14="http://schemas.microsoft.com/office/powerpoint/2010/main" val="3883632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49A096-759F-4516-AC6A-59F22AB02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Gestalt principles of visual perception</a:t>
            </a:r>
          </a:p>
          <a:p>
            <a:pPr lvl="1"/>
            <a:r>
              <a:rPr lang="en-US" sz="2400" dirty="0"/>
              <a:t>Proximity – objects that are physically close together belong to a group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Clutter is your enemy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0BCD8-948C-4064-BAEF-27DC59DF5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73" y="3076477"/>
            <a:ext cx="6889654" cy="305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82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49A096-759F-4516-AC6A-59F22AB02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Gestalt principles of visual perception</a:t>
            </a:r>
          </a:p>
          <a:p>
            <a:pPr lvl="1"/>
            <a:r>
              <a:rPr lang="en-US" sz="2400" dirty="0"/>
              <a:t>Similarity – objects that are the same shape, size, etc. belong to a group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Clutter is your enemy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157BFE-9AFB-4682-83D7-AE67C7B3A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971800"/>
            <a:ext cx="4724400" cy="348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9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49A096-759F-4516-AC6A-59F22AB02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Gestalt principles of visual perception</a:t>
            </a:r>
          </a:p>
          <a:p>
            <a:pPr lvl="1"/>
            <a:r>
              <a:rPr lang="en-US" sz="2400" dirty="0"/>
              <a:t>Enclosure – objects that are enclosed belong to a group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Clutter is your enemy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87CEC-926B-4A60-ACBD-5FBAECE44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971800"/>
            <a:ext cx="7370975" cy="34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67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49A096-759F-4516-AC6A-59F22AB02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Gestalt principles of visual perception</a:t>
            </a:r>
          </a:p>
          <a:p>
            <a:pPr lvl="1"/>
            <a:r>
              <a:rPr lang="en-US" sz="2400" dirty="0"/>
              <a:t>Connection – objects that are physically connected are a part of a group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Clutter is your enemy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7620B-5AE2-4A45-AA7D-33CB2235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971800"/>
            <a:ext cx="8305800" cy="358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1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AB6FB6-25BD-46D7-A3E0-D3699A93FA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Choosing the effective visual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C6762-71B8-4A78-AB3F-A4A77C073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987"/>
            <a:ext cx="3588851" cy="4848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1B8CF-6111-4104-9FB2-7144232D9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587" y="3332769"/>
            <a:ext cx="4715784" cy="2855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94CFBD-8D91-4876-BE4D-3A2336D65F38}"/>
              </a:ext>
            </a:extLst>
          </p:cNvPr>
          <p:cNvSpPr txBox="1"/>
          <p:nvPr/>
        </p:nvSpPr>
        <p:spPr>
          <a:xfrm>
            <a:off x="4724400" y="1905000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 simple text whenever possible</a:t>
            </a:r>
          </a:p>
        </p:txBody>
      </p:sp>
    </p:spTree>
    <p:extLst>
      <p:ext uri="{BB962C8B-B14F-4D97-AF65-F5344CB8AC3E}">
        <p14:creationId xmlns:p14="http://schemas.microsoft.com/office/powerpoint/2010/main" val="1637743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Clutter is your enemy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90932-3CB8-4557-BF8D-F69B5ED3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2" y="2133600"/>
            <a:ext cx="4448121" cy="2736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A039DE-091C-40B5-B3F0-70425A855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1" y="2167620"/>
            <a:ext cx="4638228" cy="29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70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Clutter is your enemy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D1A4B3-F6C8-41BA-86C1-8AA05F957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4833869" cy="304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020496-9CBA-4DF2-8A97-21FFA6409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330" y="1981200"/>
            <a:ext cx="428324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63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Focus audience’s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4424D-DB17-400D-BFB1-A0962FBB5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2133600"/>
            <a:ext cx="6086475" cy="4601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450124-4664-4AE7-B32A-D426952F50BF}"/>
              </a:ext>
            </a:extLst>
          </p:cNvPr>
          <p:cNvSpPr txBox="1"/>
          <p:nvPr/>
        </p:nvSpPr>
        <p:spPr>
          <a:xfrm>
            <a:off x="1219200" y="1524000"/>
            <a:ext cx="6175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Pre-attentive attributes signal where to look </a:t>
            </a:r>
          </a:p>
        </p:txBody>
      </p:sp>
    </p:spTree>
    <p:extLst>
      <p:ext uri="{BB962C8B-B14F-4D97-AF65-F5344CB8AC3E}">
        <p14:creationId xmlns:p14="http://schemas.microsoft.com/office/powerpoint/2010/main" val="3093300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Focus audience’s attention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9D42EB-9E5D-4C38-B9B5-BB88702F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593131"/>
            <a:ext cx="6781800" cy="41513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85533-BCBA-41DD-9155-4430D59AE57D}"/>
              </a:ext>
            </a:extLst>
          </p:cNvPr>
          <p:cNvSpPr txBox="1"/>
          <p:nvPr/>
        </p:nvSpPr>
        <p:spPr>
          <a:xfrm>
            <a:off x="228600" y="5851498"/>
            <a:ext cx="891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Enable our audience to </a:t>
            </a:r>
            <a:r>
              <a:rPr lang="en-US" sz="2400" b="1" dirty="0">
                <a:solidFill>
                  <a:schemeClr val="tx2"/>
                </a:solidFill>
              </a:rPr>
              <a:t>see</a:t>
            </a:r>
            <a:r>
              <a:rPr lang="en-US" sz="2000" b="1" dirty="0">
                <a:solidFill>
                  <a:schemeClr val="accent2"/>
                </a:solidFill>
              </a:rPr>
              <a:t> what we want them to see before they even know they’re seeing it! </a:t>
            </a:r>
          </a:p>
        </p:txBody>
      </p:sp>
    </p:spTree>
    <p:extLst>
      <p:ext uri="{BB962C8B-B14F-4D97-AF65-F5344CB8AC3E}">
        <p14:creationId xmlns:p14="http://schemas.microsoft.com/office/powerpoint/2010/main" val="1685038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Focus audience’s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58A53-64FC-4149-A882-5D99B4C54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96"/>
          <a:stretch/>
        </p:blipFill>
        <p:spPr>
          <a:xfrm>
            <a:off x="914400" y="2438400"/>
            <a:ext cx="7315200" cy="42525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071AB4-3681-40A0-A99B-D8C21BDC5A67}"/>
              </a:ext>
            </a:extLst>
          </p:cNvPr>
          <p:cNvSpPr txBox="1"/>
          <p:nvPr/>
        </p:nvSpPr>
        <p:spPr>
          <a:xfrm>
            <a:off x="331095" y="1578992"/>
            <a:ext cx="84818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Preattentive</a:t>
            </a:r>
            <a:r>
              <a:rPr lang="en-US" sz="2000" dirty="0"/>
              <a:t> attributes: </a:t>
            </a:r>
          </a:p>
          <a:p>
            <a:r>
              <a:rPr lang="en-US" dirty="0">
                <a:solidFill>
                  <a:schemeClr val="tx2"/>
                </a:solidFill>
              </a:rPr>
              <a:t>Most people will consider a long line to represent a greater value than a short line</a:t>
            </a:r>
          </a:p>
        </p:txBody>
      </p:sp>
    </p:spTree>
    <p:extLst>
      <p:ext uri="{BB962C8B-B14F-4D97-AF65-F5344CB8AC3E}">
        <p14:creationId xmlns:p14="http://schemas.microsoft.com/office/powerpoint/2010/main" val="3824062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Focus audience’s attention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C2C82B-7A43-4F09-AB35-14B6CD02D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63"/>
          <a:stretch/>
        </p:blipFill>
        <p:spPr>
          <a:xfrm>
            <a:off x="856136" y="2389562"/>
            <a:ext cx="7830664" cy="434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9A623D-A9C5-4AF0-84EB-8FAACD171ABC}"/>
              </a:ext>
            </a:extLst>
          </p:cNvPr>
          <p:cNvSpPr txBox="1"/>
          <p:nvPr/>
        </p:nvSpPr>
        <p:spPr>
          <a:xfrm>
            <a:off x="1143000" y="1524000"/>
            <a:ext cx="4431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</a:rPr>
              <a:t>Preattentive</a:t>
            </a:r>
            <a:r>
              <a:rPr lang="en-US" sz="2400" dirty="0">
                <a:solidFill>
                  <a:schemeClr val="tx2"/>
                </a:solidFill>
              </a:rPr>
              <a:t> attributes in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Create visual hierarchy</a:t>
            </a:r>
          </a:p>
        </p:txBody>
      </p:sp>
    </p:spTree>
    <p:extLst>
      <p:ext uri="{BB962C8B-B14F-4D97-AF65-F5344CB8AC3E}">
        <p14:creationId xmlns:p14="http://schemas.microsoft.com/office/powerpoint/2010/main" val="213332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Focus audience’s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FBC6A-48BC-448E-BC84-15E424D45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447456"/>
            <a:ext cx="4671414" cy="2967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13C93-7E90-425B-9DC2-493ACA2E7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414" y="2462102"/>
            <a:ext cx="4396386" cy="302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07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Focus audience’s attention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C12BF5-ADDF-4447-9C9F-2E47FF541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321" y="2133600"/>
            <a:ext cx="4857357" cy="4070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DAF6FA-F469-478B-9831-E95744EFC63E}"/>
              </a:ext>
            </a:extLst>
          </p:cNvPr>
          <p:cNvSpPr txBox="1"/>
          <p:nvPr/>
        </p:nvSpPr>
        <p:spPr>
          <a:xfrm>
            <a:off x="914400" y="1524000"/>
            <a:ext cx="348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Position on page</a:t>
            </a:r>
          </a:p>
        </p:txBody>
      </p:sp>
    </p:spTree>
    <p:extLst>
      <p:ext uri="{BB962C8B-B14F-4D97-AF65-F5344CB8AC3E}">
        <p14:creationId xmlns:p14="http://schemas.microsoft.com/office/powerpoint/2010/main" val="3461923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Think like a designer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E90870-4875-4B4F-9590-A9670314EA80}"/>
              </a:ext>
            </a:extLst>
          </p:cNvPr>
          <p:cNvSpPr txBox="1"/>
          <p:nvPr/>
        </p:nvSpPr>
        <p:spPr>
          <a:xfrm>
            <a:off x="457200" y="2056686"/>
            <a:ext cx="8305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Highlight the </a:t>
            </a:r>
            <a:r>
              <a:rPr lang="en-US" b="1" dirty="0">
                <a:solidFill>
                  <a:schemeClr val="tx2"/>
                </a:solidFill>
              </a:rPr>
              <a:t>important</a:t>
            </a:r>
            <a:r>
              <a:rPr lang="en-US" dirty="0"/>
              <a:t> stuff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 </a:t>
            </a:r>
            <a:r>
              <a:rPr lang="en-US" b="1" dirty="0">
                <a:solidFill>
                  <a:schemeClr val="tx2"/>
                </a:solidFill>
              </a:rPr>
              <a:t>distractions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clear </a:t>
            </a:r>
            <a:r>
              <a:rPr lang="en-US" b="1" dirty="0">
                <a:solidFill>
                  <a:schemeClr val="tx2"/>
                </a:solidFill>
              </a:rPr>
              <a:t>hierarchy</a:t>
            </a:r>
            <a:r>
              <a:rPr lang="en-US" dirty="0"/>
              <a:t>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</a:t>
            </a:r>
            <a:r>
              <a:rPr lang="en-US" b="1" dirty="0">
                <a:solidFill>
                  <a:schemeClr val="tx2"/>
                </a:solidFill>
              </a:rPr>
              <a:t>overcomplicate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Make it legible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Keep it clean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straightforward language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Remove unnecessary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 is your friend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smart with </a:t>
            </a:r>
            <a:r>
              <a:rPr lang="en-US" b="1" dirty="0">
                <a:solidFill>
                  <a:schemeClr val="tx2"/>
                </a:solidFill>
              </a:rPr>
              <a:t>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 attention to </a:t>
            </a:r>
            <a:r>
              <a:rPr lang="en-US" b="1" dirty="0">
                <a:solidFill>
                  <a:schemeClr val="tx2"/>
                </a:solidFill>
              </a:rPr>
              <a:t>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 White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Articulate the benefits of the new or different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the side‐by‐side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multiple options and seek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a vocal member of your audience on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EF4AF-FE1E-4A97-8939-F52D8D9A418B}"/>
              </a:ext>
            </a:extLst>
          </p:cNvPr>
          <p:cNvSpPr txBox="1"/>
          <p:nvPr/>
        </p:nvSpPr>
        <p:spPr>
          <a:xfrm>
            <a:off x="-50287" y="1428690"/>
            <a:ext cx="927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Aspects inherent to the </a:t>
            </a:r>
            <a:r>
              <a:rPr lang="en-US" sz="2000" b="1" dirty="0">
                <a:solidFill>
                  <a:schemeClr val="accent2"/>
                </a:solidFill>
              </a:rPr>
              <a:t>design</a:t>
            </a:r>
            <a:r>
              <a:rPr lang="en-US" b="1" dirty="0">
                <a:solidFill>
                  <a:schemeClr val="tx2"/>
                </a:solidFill>
              </a:rPr>
              <a:t> that make it obvious how the product is to be </a:t>
            </a:r>
            <a:r>
              <a:rPr lang="en-US" sz="2000" b="1" dirty="0">
                <a:solidFill>
                  <a:schemeClr val="accent2"/>
                </a:solidFill>
              </a:rPr>
              <a:t>used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99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Think like a designer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4BEFDE-7138-41FD-8A09-83C8B9AF8104}"/>
              </a:ext>
            </a:extLst>
          </p:cNvPr>
          <p:cNvSpPr/>
          <p:nvPr/>
        </p:nvSpPr>
        <p:spPr>
          <a:xfrm>
            <a:off x="381000" y="1371600"/>
            <a:ext cx="83058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Some specific considerations to help you identify potential distractions: </a:t>
            </a:r>
          </a:p>
          <a:p>
            <a:endParaRPr lang="en-US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Not all data are equally important</a:t>
            </a:r>
            <a:r>
              <a:rPr lang="en-US" b="1" dirty="0"/>
              <a:t>.</a:t>
            </a:r>
            <a:r>
              <a:rPr lang="en-US" dirty="0"/>
              <a:t> Use your space and audience’s attention wisely by getting rid of noncritical data or components.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When detail isn’t needed, summarize</a:t>
            </a:r>
            <a:r>
              <a:rPr lang="en-US" dirty="0"/>
              <a:t>. You should be familiar with the detail, but that doesn’t mean your audience needs to be. Consider whether summarizing is appropriate.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Ask yourself: would eliminating this change anything?</a:t>
            </a:r>
            <a:r>
              <a:rPr lang="en-US" b="1" dirty="0"/>
              <a:t> </a:t>
            </a:r>
            <a:r>
              <a:rPr lang="en-US" dirty="0"/>
              <a:t>No? Take it out! Resist the temptation to keep things because they are cute or because you worked hard to create them; if they don’t support the message, they don’t serve the purpose of communication.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Push necessary, but non‐message‐impacting items to the background.</a:t>
            </a:r>
            <a:r>
              <a:rPr lang="en-US" dirty="0"/>
              <a:t> Use your knowledge of </a:t>
            </a:r>
            <a:r>
              <a:rPr lang="en-US" dirty="0" err="1"/>
              <a:t>preattentive</a:t>
            </a:r>
            <a:r>
              <a:rPr lang="en-US" dirty="0"/>
              <a:t> attributes to de‐ emphasize. Light grey works well for this.</a:t>
            </a:r>
          </a:p>
        </p:txBody>
      </p:sp>
    </p:spTree>
    <p:extLst>
      <p:ext uri="{BB962C8B-B14F-4D97-AF65-F5344CB8AC3E}">
        <p14:creationId xmlns:p14="http://schemas.microsoft.com/office/powerpoint/2010/main" val="1317206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C09EFC-CFE9-4A0D-92DE-5FCC31B40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“read” tables – eliminate extra ink.</a:t>
            </a:r>
          </a:p>
          <a:p>
            <a:r>
              <a:rPr lang="en-US" dirty="0"/>
              <a:t>Simpler better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2B6C9-CD31-40F0-AC1F-5E9AD5804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Choosing the effective visual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9D39B-8A28-47AA-9CC4-9CA9B887B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0"/>
            <a:ext cx="8686801" cy="25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60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Think like a designer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FD23D-64EE-4541-A2EA-538CA7DB2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24000"/>
            <a:ext cx="5286106" cy="524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88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Think like a designer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40096F-ED8C-414C-A208-16904C92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24000"/>
            <a:ext cx="500597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76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Think like a designer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5CDB3-1F68-41ED-A9F1-0C30C88AF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2" y="1828800"/>
            <a:ext cx="8866695" cy="482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5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Think like a designer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AC4657-81CC-47B4-A65A-AF2033A5C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09800"/>
            <a:ext cx="4948586" cy="3681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14B9C-CEE5-4050-BDC7-EBFBBB39C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008" y="2194089"/>
            <a:ext cx="4054992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94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visual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01D05-C7D8-4A20-A42B-736B3512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69" y="1610413"/>
            <a:ext cx="6761117" cy="4151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81CDE-2CE2-4193-A2A6-3C9985F64D6C}"/>
              </a:ext>
            </a:extLst>
          </p:cNvPr>
          <p:cNvSpPr txBox="1"/>
          <p:nvPr/>
        </p:nvSpPr>
        <p:spPr>
          <a:xfrm>
            <a:off x="617456" y="5867400"/>
            <a:ext cx="8069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Company X runs an annual month‐long “giving campaign” to raise money for charitable causes. This year’s progress to date. </a:t>
            </a:r>
          </a:p>
        </p:txBody>
      </p:sp>
    </p:spTree>
    <p:extLst>
      <p:ext uri="{BB962C8B-B14F-4D97-AF65-F5344CB8AC3E}">
        <p14:creationId xmlns:p14="http://schemas.microsoft.com/office/powerpoint/2010/main" val="1309654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visual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69AC93-8862-4CD7-BA29-41BF70BD9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8091427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5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visual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332C5-D689-41B5-A76B-8D3BDCF23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500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38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visual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266241-9444-44D5-9CC7-97F860742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64" y="1600201"/>
            <a:ext cx="7006472" cy="497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35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7BEFE7-8FF5-4D12-B212-8D396123B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visual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99009-A2EF-4AF2-A44D-8E07B352D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600201"/>
            <a:ext cx="8001000" cy="495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3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C09EFC-CFE9-4A0D-92DE-5FCC31B40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Heatmaps is the great way to present tables</a:t>
            </a:r>
          </a:p>
          <a:p>
            <a:r>
              <a:rPr lang="en-US" sz="2400" dirty="0"/>
              <a:t>Use </a:t>
            </a:r>
            <a:r>
              <a:rPr lang="en-US" sz="2400" b="1" dirty="0">
                <a:solidFill>
                  <a:schemeClr val="tx2"/>
                </a:solidFill>
              </a:rPr>
              <a:t>color saturation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2B6C9-CD31-40F0-AC1F-5E9AD5804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Choosing the effective 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B7CBD-B22A-4443-B5A0-8B612C122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757"/>
            <a:ext cx="9144000" cy="407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C09EFC-CFE9-4A0D-92DE-5FCC31B40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r>
              <a:rPr lang="en-US" sz="2400" dirty="0"/>
              <a:t>Graphs – </a:t>
            </a:r>
            <a:r>
              <a:rPr lang="en-US" sz="2400" b="1" dirty="0">
                <a:solidFill>
                  <a:schemeClr val="tx2"/>
                </a:solidFill>
              </a:rPr>
              <a:t>scatterplot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Use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color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to </a:t>
            </a:r>
            <a:r>
              <a:rPr lang="en-US" sz="2400" b="1" dirty="0">
                <a:solidFill>
                  <a:schemeClr val="accent2"/>
                </a:solidFill>
              </a:rPr>
              <a:t>focus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 audience </a:t>
            </a:r>
            <a:r>
              <a:rPr lang="en-US" sz="2400" b="1" dirty="0">
                <a:solidFill>
                  <a:schemeClr val="accent5"/>
                </a:solidFill>
              </a:rPr>
              <a:t>attention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</a:p>
          <a:p>
            <a:pPr marL="0" indent="0">
              <a:buNone/>
            </a:pP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2B6C9-CD31-40F0-AC1F-5E9AD5804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Choosing the effective visual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FCA40-90F1-4244-BB97-F91E83EA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" y="2295721"/>
            <a:ext cx="4501507" cy="3735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FEC240-9F72-4D5B-80F3-61AA6B2C9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67441"/>
            <a:ext cx="4558917" cy="373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84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C09EFC-CFE9-4A0D-92DE-5FCC31B40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Graphs - </a:t>
            </a:r>
            <a:r>
              <a:rPr lang="en-US" sz="2400" b="1" dirty="0">
                <a:solidFill>
                  <a:schemeClr val="tx2"/>
                </a:solidFill>
              </a:rPr>
              <a:t>lines</a:t>
            </a:r>
          </a:p>
          <a:p>
            <a:pPr marL="0" indent="0">
              <a:buNone/>
            </a:pP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2B6C9-CD31-40F0-AC1F-5E9AD5804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Choosing the effective 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5A5EA-9483-41FB-A350-ED6F0C159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0"/>
            <a:ext cx="9144000" cy="309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67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C09EFC-CFE9-4A0D-92DE-5FCC31B40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Graphs – </a:t>
            </a:r>
            <a:r>
              <a:rPr lang="en-US" sz="2400" b="1" dirty="0">
                <a:solidFill>
                  <a:schemeClr val="tx2"/>
                </a:solidFill>
              </a:rPr>
              <a:t>Showing the average within the range</a:t>
            </a:r>
          </a:p>
          <a:p>
            <a:pPr marL="0" indent="0">
              <a:buNone/>
            </a:pP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2B6C9-CD31-40F0-AC1F-5E9AD5804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Choosing the effective visual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7DADF-854C-424F-936D-A782A76B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09800"/>
            <a:ext cx="6515100" cy="440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72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C09EFC-CFE9-4A0D-92DE-5FCC31B40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Graphs - </a:t>
            </a:r>
            <a:r>
              <a:rPr lang="en-US" sz="2400" b="1" dirty="0" err="1">
                <a:solidFill>
                  <a:schemeClr val="tx2"/>
                </a:solidFill>
              </a:rPr>
              <a:t>Slopegraph</a:t>
            </a:r>
            <a:endParaRPr lang="en-US" sz="24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2B6C9-CD31-40F0-AC1F-5E9AD5804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Choosing the effective visual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19C87-343F-453A-986F-17847F72D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79" y="2133600"/>
            <a:ext cx="5522042" cy="46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8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C09EFC-CFE9-4A0D-92DE-5FCC31B40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Graphs – </a:t>
            </a:r>
            <a:r>
              <a:rPr lang="en-US" sz="2400" b="1" dirty="0">
                <a:solidFill>
                  <a:schemeClr val="tx2"/>
                </a:solidFill>
              </a:rPr>
              <a:t>Bar charts</a:t>
            </a:r>
          </a:p>
          <a:p>
            <a:pPr marL="0" indent="0">
              <a:buNone/>
            </a:pP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92B6C9-CD31-40F0-AC1F-5E9AD5804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Choosing the effective 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1EEBA-4FA7-464D-AB54-D6ACD777D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9144000" cy="45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64964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_newNE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powerpoint_newNEU</Template>
  <TotalTime>475</TotalTime>
  <Words>656</Words>
  <Application>Microsoft Office PowerPoint</Application>
  <PresentationFormat>On-screen Show (4:3)</PresentationFormat>
  <Paragraphs>99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Helvetica</vt:lpstr>
      <vt:lpstr>Helvetica CE</vt:lpstr>
      <vt:lpstr>ITC New Baskerville Roman</vt:lpstr>
      <vt:lpstr>powerpoint_newNEU</vt:lpstr>
      <vt:lpstr>Week 2 Material</vt:lpstr>
      <vt:lpstr>Choosing the effective visual </vt:lpstr>
      <vt:lpstr>Choosing the effective visual</vt:lpstr>
      <vt:lpstr>Choosing the effective visual</vt:lpstr>
      <vt:lpstr>Choosing the effective visual</vt:lpstr>
      <vt:lpstr>Choosing the effective visual</vt:lpstr>
      <vt:lpstr>Choosing the effective visual</vt:lpstr>
      <vt:lpstr>Choosing the effective visual</vt:lpstr>
      <vt:lpstr>Choosing the effective visual</vt:lpstr>
      <vt:lpstr>Choosing the effective visual</vt:lpstr>
      <vt:lpstr>Choosing the effective visual</vt:lpstr>
      <vt:lpstr>Choosing the effective visual</vt:lpstr>
      <vt:lpstr>Choosing the effective visual</vt:lpstr>
      <vt:lpstr>Choosing the effective visual</vt:lpstr>
      <vt:lpstr>Clutter is your enemy</vt:lpstr>
      <vt:lpstr>Clutter is your enemy</vt:lpstr>
      <vt:lpstr>Clutter is your enemy</vt:lpstr>
      <vt:lpstr>Clutter is your enemy</vt:lpstr>
      <vt:lpstr>Clutter is your enemy</vt:lpstr>
      <vt:lpstr>Clutter is your enemy</vt:lpstr>
      <vt:lpstr>Clutter is your enemy</vt:lpstr>
      <vt:lpstr>Focus audience’s attention</vt:lpstr>
      <vt:lpstr>Focus audience’s attention</vt:lpstr>
      <vt:lpstr>Focus audience’s attention</vt:lpstr>
      <vt:lpstr>Focus audience’s attention</vt:lpstr>
      <vt:lpstr>Focus audience’s attention</vt:lpstr>
      <vt:lpstr>Focus audience’s attention</vt:lpstr>
      <vt:lpstr>Think like a designer</vt:lpstr>
      <vt:lpstr>Think like a designer</vt:lpstr>
      <vt:lpstr>Think like a designer</vt:lpstr>
      <vt:lpstr>Think like a designer</vt:lpstr>
      <vt:lpstr>Think like a designer</vt:lpstr>
      <vt:lpstr>Think like a designer</vt:lpstr>
      <vt:lpstr>Model visual 1</vt:lpstr>
      <vt:lpstr>Model visual 2</vt:lpstr>
      <vt:lpstr>Model visual 3</vt:lpstr>
      <vt:lpstr>Model visual 4</vt:lpstr>
      <vt:lpstr>Model visual 5</vt:lpstr>
    </vt:vector>
  </TitlesOfParts>
  <Company>Northeastern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m.lyons</dc:creator>
  <cp:lastModifiedBy>Mykhaylo Trubskyy</cp:lastModifiedBy>
  <cp:revision>93</cp:revision>
  <cp:lastPrinted>2019-02-21T02:22:04Z</cp:lastPrinted>
  <dcterms:created xsi:type="dcterms:W3CDTF">2010-04-13T14:21:50Z</dcterms:created>
  <dcterms:modified xsi:type="dcterms:W3CDTF">2019-10-02T11:10:17Z</dcterms:modified>
</cp:coreProperties>
</file>